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notesMasterIdLst>
    <p:notesMasterId r:id="rId21"/>
  </p:notesMasterIdLst>
  <p:sldIdLst>
    <p:sldId id="256" r:id="rId3"/>
    <p:sldId id="257" r:id="rId4"/>
    <p:sldId id="452" r:id="rId5"/>
    <p:sldId id="450" r:id="rId6"/>
    <p:sldId id="451" r:id="rId7"/>
    <p:sldId id="387" r:id="rId8"/>
    <p:sldId id="453" r:id="rId9"/>
    <p:sldId id="454" r:id="rId10"/>
    <p:sldId id="455" r:id="rId11"/>
    <p:sldId id="410" r:id="rId12"/>
    <p:sldId id="436" r:id="rId13"/>
    <p:sldId id="457" r:id="rId14"/>
    <p:sldId id="441" r:id="rId15"/>
    <p:sldId id="446" r:id="rId16"/>
    <p:sldId id="449" r:id="rId17"/>
    <p:sldId id="458" r:id="rId18"/>
    <p:sldId id="459" r:id="rId19"/>
    <p:sldId id="36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FB5B"/>
    <a:srgbClr val="1B83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85" autoAdjust="0"/>
    <p:restoredTop sz="94747" autoAdjust="0"/>
  </p:normalViewPr>
  <p:slideViewPr>
    <p:cSldViewPr>
      <p:cViewPr varScale="1">
        <p:scale>
          <a:sx n="109" d="100"/>
          <a:sy n="109" d="100"/>
        </p:scale>
        <p:origin x="2028" y="108"/>
      </p:cViewPr>
      <p:guideLst>
        <p:guide orient="horz" pos="2160"/>
        <p:guide pos="2880"/>
      </p:guideLst>
    </p:cSldViewPr>
  </p:slideViewPr>
  <p:outlineViewPr>
    <p:cViewPr>
      <p:scale>
        <a:sx n="33" d="100"/>
        <a:sy n="33" d="100"/>
      </p:scale>
      <p:origin x="18" y="807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8C51C6-4272-4290-A43C-183F52F239DA}" type="datetimeFigureOut">
              <a:rPr lang="en-US" smtClean="0"/>
              <a:pPr/>
              <a:t>6/8/2024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B8C7C-7C0B-4B73-9B2D-19D81F2D2BF3}" type="slidenum">
              <a:rPr lang="en-US" smtClean="0"/>
              <a:pPr/>
              <a:t>‹#›</a:t>
            </a:fld>
            <a:endParaRPr lang="en-US"/>
          </a:p>
        </p:txBody>
      </p:sp>
    </p:spTree>
    <p:extLst>
      <p:ext uri="{BB962C8B-B14F-4D97-AF65-F5344CB8AC3E}">
        <p14:creationId xmlns:p14="http://schemas.microsoft.com/office/powerpoint/2010/main" val="2611950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1D8BD707-D9CF-40AE-B4C6-C98DA3205C09}" type="datetimeFigureOut">
              <a:rPr lang="en-US" smtClean="0"/>
              <a:pPr/>
              <a:t>6/8/2024</a:t>
            </a:fld>
            <a:endParaRPr lang="en-US"/>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2" y="4760430"/>
            <a:ext cx="5004753"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1D8BD707-D9CF-40AE-B4C6-C98DA3205C09}" type="datetimeFigureOut">
              <a:rPr lang="en-US" smtClean="0"/>
              <a:pPr/>
              <a:t>6/8/2024</a:t>
            </a:fld>
            <a:endParaRPr lang="en-US"/>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1D8BD707-D9CF-40AE-B4C6-C98DA3205C09}" type="datetimeFigureOut">
              <a:rPr lang="en-US" smtClean="0"/>
              <a:pPr/>
              <a:t>6/8/2024</a:t>
            </a:fld>
            <a:endParaRPr lang="en-US"/>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9324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8078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9350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5976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2061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29766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9316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3403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4" y="2921988"/>
            <a:ext cx="5064953" cy="169563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1D8BD707-D9CF-40AE-B4C6-C98DA3205C09}" type="datetimeFigureOut">
              <a:rPr lang="en-US" smtClean="0"/>
              <a:pPr/>
              <a:t>6/8/2024</a:t>
            </a:fld>
            <a:endParaRPr lang="en-US"/>
          </a:p>
        </p:txBody>
      </p:sp>
      <p:sp>
        <p:nvSpPr>
          <p:cNvPr id="5" name="Footer Placeholder 4"/>
          <p:cNvSpPr>
            <a:spLocks noGrp="1"/>
          </p:cNvSpPr>
          <p:nvPr>
            <p:ph type="ftr" sz="quarter" idx="11"/>
          </p:nvPr>
        </p:nvSpPr>
        <p:spPr>
          <a:xfrm rot="900000">
            <a:off x="3103620" y="6177546"/>
            <a:ext cx="2392237" cy="365125"/>
          </a:xfrm>
        </p:spPr>
        <p:txBody>
          <a:bodyPr/>
          <a:lstStyle/>
          <a:p>
            <a:endParaRPr lang="en-US"/>
          </a:p>
        </p:txBody>
      </p:sp>
      <p:sp>
        <p:nvSpPr>
          <p:cNvPr id="6" name="Slide Number Placeholder 5"/>
          <p:cNvSpPr>
            <a:spLocks noGrp="1"/>
          </p:cNvSpPr>
          <p:nvPr>
            <p:ph type="sldNum" sz="quarter" idx="12"/>
          </p:nvPr>
        </p:nvSpPr>
        <p:spPr>
          <a:xfrm rot="900000">
            <a:off x="1265370" y="300797"/>
            <a:ext cx="2287319" cy="365125"/>
          </a:xfrm>
        </p:spPr>
        <p:txBody>
          <a:body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34219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9985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7098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1D8BD707-D9CF-40AE-B4C6-C98DA3205C09}" type="datetimeFigureOut">
              <a:rPr lang="en-US" smtClean="0"/>
              <a:pPr/>
              <a:t>6/8/2024</a:t>
            </a:fld>
            <a:endParaRPr lang="en-US"/>
          </a:p>
        </p:txBody>
      </p:sp>
      <p:sp>
        <p:nvSpPr>
          <p:cNvPr id="5" name="Footer Placeholder 4"/>
          <p:cNvSpPr>
            <a:spLocks noGrp="1"/>
          </p:cNvSpPr>
          <p:nvPr>
            <p:ph type="ftr" sz="quarter" idx="11"/>
          </p:nvPr>
        </p:nvSpPr>
        <p:spPr>
          <a:xfrm rot="900000">
            <a:off x="7056965" y="3170795"/>
            <a:ext cx="1926305" cy="365125"/>
          </a:xfrm>
        </p:spPr>
        <p:txBody>
          <a:bodyPr/>
          <a:lstStyle/>
          <a:p>
            <a:endParaRPr lang="en-US"/>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3" y="2231024"/>
            <a:ext cx="4820301" cy="143615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1D8BD707-D9CF-40AE-B4C6-C98DA3205C09}" type="datetimeFigureOut">
              <a:rPr lang="en-US" smtClean="0"/>
              <a:pPr/>
              <a:t>6/8/2024</a:t>
            </a:fld>
            <a:endParaRPr lang="en-US"/>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1D8BD707-D9CF-40AE-B4C6-C98DA3205C09}" type="datetimeFigureOut">
              <a:rPr lang="en-US" smtClean="0"/>
              <a:pPr/>
              <a:t>6/8/2024</a:t>
            </a:fld>
            <a:endParaRPr lang="en-US"/>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en-US"/>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1D8BD707-D9CF-40AE-B4C6-C98DA3205C09}" type="datetimeFigureOut">
              <a:rPr lang="en-US" smtClean="0"/>
              <a:pPr/>
              <a:t>6/8/2024</a:t>
            </a:fld>
            <a:endParaRPr lang="en-US"/>
          </a:p>
        </p:txBody>
      </p:sp>
      <p:sp>
        <p:nvSpPr>
          <p:cNvPr id="4" name="Footer Placeholder 3"/>
          <p:cNvSpPr>
            <a:spLocks noGrp="1"/>
          </p:cNvSpPr>
          <p:nvPr>
            <p:ph type="ftr" sz="quarter" idx="11"/>
          </p:nvPr>
        </p:nvSpPr>
        <p:spPr>
          <a:xfrm rot="900000">
            <a:off x="2493721" y="6101033"/>
            <a:ext cx="3052113" cy="365125"/>
          </a:xfrm>
        </p:spPr>
        <p:txBody>
          <a:bodyPr/>
          <a:lstStyle/>
          <a:p>
            <a:endParaRPr lang="en-US"/>
          </a:p>
        </p:txBody>
      </p:sp>
      <p:sp>
        <p:nvSpPr>
          <p:cNvPr id="5" name="Slide Number Placeholder 4"/>
          <p:cNvSpPr>
            <a:spLocks noGrp="1"/>
          </p:cNvSpPr>
          <p:nvPr>
            <p:ph type="sldNum" sz="quarter" idx="12"/>
          </p:nvPr>
        </p:nvSpPr>
        <p:spPr>
          <a:xfrm rot="900000">
            <a:off x="1261872" y="301752"/>
            <a:ext cx="2286000" cy="365125"/>
          </a:xfrm>
        </p:spPr>
        <p:txBody>
          <a:body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1D8BD707-D9CF-40AE-B4C6-C98DA3205C09}" type="datetimeFigureOut">
              <a:rPr lang="en-US" smtClean="0"/>
              <a:pPr/>
              <a:t>6/8/2024</a:t>
            </a:fld>
            <a:endParaRPr lang="en-US"/>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en-US"/>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1D8BD707-D9CF-40AE-B4C6-C98DA3205C09}" type="datetimeFigureOut">
              <a:rPr lang="en-US" smtClean="0"/>
              <a:pPr/>
              <a:t>6/8/2024</a:t>
            </a:fld>
            <a:endParaRPr lang="en-US"/>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1D8BD707-D9CF-40AE-B4C6-C98DA3205C09}" type="datetimeFigureOut">
              <a:rPr lang="en-US" smtClean="0"/>
              <a:pPr/>
              <a:t>6/8/2024</a:t>
            </a:fld>
            <a:endParaRPr lang="en-US"/>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B6F15528-21DE-4FAA-801E-634DDDAF4B2B}" type="slidenum">
              <a:rPr lang="en-US" smtClean="0"/>
              <a:pPr/>
              <a:t>‹#›</a:t>
            </a:fld>
            <a:endParaRPr lang="en-US"/>
          </a:p>
        </p:txBody>
      </p:sp>
    </p:spTree>
  </p:cSld>
  <p:clrMapOvr>
    <a:masterClrMapping/>
  </p:clrMapOvr>
  <p:transition>
    <p:cover dir="l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90000"/>
              </a:schemeClr>
            </a:gs>
            <a:gs pos="100000">
              <a:schemeClr val="bg2">
                <a:tint val="95000"/>
                <a:shade val="70000"/>
                <a:satMod val="180000"/>
                <a:lumMod val="82000"/>
              </a:schemeClr>
            </a:gs>
          </a:gsLst>
          <a:path path="circle">
            <a:fillToRect l="25000" t="25000" r="25000" b="25000"/>
          </a:path>
          <a:tileRect/>
        </a:gradFill>
        <a:effectLst/>
      </p:bgPr>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1D8BD707-D9CF-40AE-B4C6-C98DA3205C09}" type="datetimeFigureOut">
              <a:rPr lang="en-US" smtClean="0"/>
              <a:pPr/>
              <a:t>6/8/2024</a:t>
            </a:fld>
            <a:endParaRPr lang="en-US"/>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cover dir="lu"/>
  </p:transition>
  <p:timing>
    <p:tnLst>
      <p:par>
        <p:cTn id="1" dur="indefinite" restart="never" nodeType="tmRoot"/>
      </p:par>
    </p:tnLst>
  </p:timing>
  <p:txStyles>
    <p:titleStyle>
      <a:lvl1pPr algn="r" defTabSz="914400" rtl="1"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r" defTabSz="914400" rtl="1"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r" defTabSz="914400" rtl="1"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r" defTabSz="914400" rtl="1"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r" defTabSz="914400" rtl="1"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4000"/>
            <a:lum/>
          </a:blip>
          <a:srcRect/>
          <a:stretch>
            <a:fillRect t="-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348045-F1EB-4A2D-A928-C927951CAD56}" type="datetimeFigureOut">
              <a:rPr lang="en-US" smtClean="0">
                <a:solidFill>
                  <a:prstClr val="black">
                    <a:tint val="75000"/>
                  </a:prstClr>
                </a:solidFill>
              </a:rPr>
              <a:pPr/>
              <a:t>6/8/2024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82EE72-658E-4504-987A-1027E7C5797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73445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1585;&#1590;&#1575;&#1740;&#1578;%20&#1570;&#1711;&#1575;&#1607;&#1575;&#1606;&#1607;.xlsx"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115616" y="332656"/>
            <a:ext cx="7429552" cy="1620881"/>
          </a:xfrm>
          <a:prstGeom prst="rect">
            <a:avLst/>
          </a:prstGeom>
          <a:solidFill>
            <a:schemeClr val="accent2">
              <a:lumMod val="20000"/>
              <a:lumOff val="80000"/>
              <a:alpha val="0"/>
            </a:schemeClr>
          </a:solidFill>
          <a:ln w="9525">
            <a:noFill/>
            <a:miter lim="800000"/>
            <a:headEnd/>
            <a:tailEnd/>
          </a:ln>
        </p:spPr>
        <p:txBody>
          <a:bodyPr wrap="none" anchor="ctr"/>
          <a:lstStyle/>
          <a:p>
            <a:pPr algn="ctr" rtl="1">
              <a:lnSpc>
                <a:spcPct val="150000"/>
              </a:lnSpc>
              <a:defRPr/>
            </a:pPr>
            <a:r>
              <a:rPr lang="fa-IR" sz="2400" b="1" dirty="0" smtClean="0">
                <a:solidFill>
                  <a:srgbClr val="FF0000"/>
                </a:solidFill>
                <a:latin typeface="IranNastaliq" pitchFamily="18" charset="0"/>
                <a:cs typeface="B Titr" pitchFamily="2" charset="-78"/>
              </a:rPr>
              <a:t>آموزش موارد ایمنی</a:t>
            </a:r>
            <a:endParaRPr lang="fa-IR" sz="2400" b="1" dirty="0">
              <a:solidFill>
                <a:srgbClr val="FF0000"/>
              </a:solidFill>
              <a:latin typeface="IranNastaliq" pitchFamily="18" charset="0"/>
              <a:cs typeface="B Titr" pitchFamily="2" charset="-78"/>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571472" y="1571612"/>
            <a:ext cx="8215370" cy="507209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just" rtl="1"/>
            <a:r>
              <a:rPr lang="fa-IR" sz="2000" dirty="0" smtClean="0">
                <a:solidFill>
                  <a:schemeClr val="tx1"/>
                </a:solidFill>
              </a:rPr>
              <a:t>7</a:t>
            </a:r>
            <a:r>
              <a:rPr lang="en-US" sz="2000" dirty="0" smtClean="0">
                <a:solidFill>
                  <a:schemeClr val="tx1"/>
                </a:solidFill>
              </a:rPr>
              <a:t>Rights</a:t>
            </a:r>
            <a:r>
              <a:rPr lang="en-US" sz="2800" dirty="0" smtClean="0">
                <a:solidFill>
                  <a:schemeClr val="tx1"/>
                </a:solidFill>
              </a:rPr>
              <a:t> </a:t>
            </a:r>
            <a:r>
              <a:rPr lang="fa-IR" sz="2800" dirty="0" smtClean="0">
                <a:solidFill>
                  <a:schemeClr val="tx1"/>
                </a:solidFill>
                <a:cs typeface="B Nazanin" pitchFamily="2" charset="-78"/>
              </a:rPr>
              <a:t>شامل: </a:t>
            </a:r>
          </a:p>
          <a:p>
            <a:pPr marL="342900" indent="-342900" algn="just" rtl="1">
              <a:buFont typeface="Wingdings" pitchFamily="2" charset="2"/>
              <a:buChar char="v"/>
            </a:pPr>
            <a:r>
              <a:rPr lang="fa-IR" sz="2800" dirty="0" smtClean="0">
                <a:solidFill>
                  <a:schemeClr val="tx1"/>
                </a:solidFill>
                <a:cs typeface="B Nazanin" pitchFamily="2" charset="-78"/>
              </a:rPr>
              <a:t>بیمار صحیح </a:t>
            </a:r>
          </a:p>
          <a:p>
            <a:pPr marL="342900" indent="-342900" algn="just" rtl="1">
              <a:buFont typeface="Wingdings" pitchFamily="2" charset="2"/>
              <a:buChar char="v"/>
            </a:pPr>
            <a:r>
              <a:rPr lang="fa-IR" sz="2800" dirty="0" smtClean="0">
                <a:solidFill>
                  <a:schemeClr val="tx1"/>
                </a:solidFill>
                <a:cs typeface="B Nazanin" pitchFamily="2" charset="-78"/>
              </a:rPr>
              <a:t>داروی صحیح </a:t>
            </a:r>
          </a:p>
          <a:p>
            <a:pPr marL="342900" indent="-342900" algn="just" rtl="1">
              <a:buFont typeface="Wingdings" pitchFamily="2" charset="2"/>
              <a:buChar char="v"/>
            </a:pPr>
            <a:r>
              <a:rPr lang="fa-IR" sz="2800" dirty="0" smtClean="0">
                <a:solidFill>
                  <a:schemeClr val="tx1"/>
                </a:solidFill>
                <a:cs typeface="B Nazanin" pitchFamily="2" charset="-78"/>
              </a:rPr>
              <a:t>راه مصرف صحیح </a:t>
            </a:r>
          </a:p>
          <a:p>
            <a:pPr marL="342900" indent="-342900" algn="just" rtl="1">
              <a:buFont typeface="Wingdings" pitchFamily="2" charset="2"/>
              <a:buChar char="v"/>
            </a:pPr>
            <a:r>
              <a:rPr lang="fa-IR" sz="2800" dirty="0" smtClean="0">
                <a:solidFill>
                  <a:schemeClr val="tx1"/>
                </a:solidFill>
                <a:cs typeface="B Nazanin" pitchFamily="2" charset="-78"/>
              </a:rPr>
              <a:t>زمان صحیح </a:t>
            </a:r>
          </a:p>
          <a:p>
            <a:pPr marL="342900" indent="-342900" algn="just" rtl="1">
              <a:buFont typeface="Wingdings" pitchFamily="2" charset="2"/>
              <a:buChar char="v"/>
            </a:pPr>
            <a:r>
              <a:rPr lang="fa-IR" sz="2800" dirty="0" smtClean="0">
                <a:solidFill>
                  <a:schemeClr val="tx1"/>
                </a:solidFill>
                <a:cs typeface="B Nazanin" pitchFamily="2" charset="-78"/>
              </a:rPr>
              <a:t>دوز مصرف صحیح </a:t>
            </a:r>
          </a:p>
          <a:p>
            <a:pPr marL="342900" indent="-342900" algn="just" rtl="1">
              <a:buFont typeface="Wingdings" pitchFamily="2" charset="2"/>
              <a:buChar char="v"/>
            </a:pPr>
            <a:r>
              <a:rPr lang="fa-IR" sz="2800" dirty="0" smtClean="0">
                <a:solidFill>
                  <a:schemeClr val="tx1"/>
                </a:solidFill>
                <a:cs typeface="B Nazanin" pitchFamily="2" charset="-78"/>
              </a:rPr>
              <a:t>مستندسازی صحیح </a:t>
            </a:r>
          </a:p>
          <a:p>
            <a:pPr marL="342900" indent="-342900" algn="just" rtl="1">
              <a:buFont typeface="Wingdings" pitchFamily="2" charset="2"/>
              <a:buChar char="v"/>
            </a:pPr>
            <a:r>
              <a:rPr lang="fa-IR" sz="2800" dirty="0" smtClean="0">
                <a:solidFill>
                  <a:schemeClr val="tx1"/>
                </a:solidFill>
                <a:cs typeface="B Nazanin" pitchFamily="2" charset="-78"/>
              </a:rPr>
              <a:t>حق کارکنان ، بیماران ،همراهان درخصوص سوال درمورد داروی تجویز شده</a:t>
            </a:r>
            <a:endParaRPr lang="fa-IR" sz="2800" dirty="0">
              <a:solidFill>
                <a:schemeClr val="tx1"/>
              </a:solidFill>
              <a:cs typeface="B Nazanin" pitchFamily="2" charset="-78"/>
            </a:endParaRPr>
          </a:p>
        </p:txBody>
      </p:sp>
      <p:sp>
        <p:nvSpPr>
          <p:cNvPr id="3" name="Rounded Rectangle 2"/>
          <p:cNvSpPr/>
          <p:nvPr/>
        </p:nvSpPr>
        <p:spPr>
          <a:xfrm>
            <a:off x="714348" y="357166"/>
            <a:ext cx="7786742" cy="10556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fa-IR" sz="2400" dirty="0" smtClean="0">
                <a:solidFill>
                  <a:srgbClr val="FF0000"/>
                </a:solidFill>
                <a:cs typeface="B Titr" pitchFamily="2" charset="-78"/>
              </a:rPr>
              <a:t>دارو دهی به بیماران بارعایت اصول صحیح دارو دهی طبق آخرین روش پیشنهادی سازمان بهداشت جهانی صورت میپذیرد.</a:t>
            </a:r>
            <a:endParaRPr lang="fa-IR" sz="2400" dirty="0">
              <a:solidFill>
                <a:srgbClr val="FF0000"/>
              </a:solidFill>
              <a:cs typeface="B Titr" pitchFamily="2" charset="-78"/>
            </a:endParaRPr>
          </a:p>
        </p:txBody>
      </p:sp>
    </p:spTree>
  </p:cSld>
  <p:clrMapOvr>
    <a:masterClrMapping/>
  </p:clrMapOvr>
  <p:transition>
    <p:cover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1340768"/>
            <a:ext cx="8568952" cy="5517232"/>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2800" b="1" dirty="0" smtClean="0">
                <a:solidFill>
                  <a:schemeClr val="tx1"/>
                </a:solidFill>
                <a:cs typeface="2  Nazanin" pitchFamily="2" charset="-78"/>
              </a:rPr>
              <a:t>خطاهای پزشکی به صورت های مختلف به دفتر ایمنی گزارش می شوند:</a:t>
            </a:r>
          </a:p>
          <a:p>
            <a:pPr algn="r" rtl="1"/>
            <a:r>
              <a:rPr lang="fa-IR" sz="2800" b="1" dirty="0" smtClean="0">
                <a:solidFill>
                  <a:schemeClr val="tx1"/>
                </a:solidFill>
                <a:cs typeface="2  Nazanin" pitchFamily="2" charset="-78"/>
              </a:rPr>
              <a:t>فرم گزارش خطا </a:t>
            </a:r>
          </a:p>
          <a:p>
            <a:pPr algn="r" rtl="1"/>
            <a:r>
              <a:rPr lang="fa-IR" sz="2800" b="1" dirty="0" smtClean="0">
                <a:solidFill>
                  <a:schemeClr val="tx1"/>
                </a:solidFill>
                <a:cs typeface="2  Nazanin" pitchFamily="2" charset="-78"/>
              </a:rPr>
              <a:t>دفاتر خطا</a:t>
            </a:r>
          </a:p>
          <a:p>
            <a:pPr algn="justLow" rtl="1">
              <a:lnSpc>
                <a:spcPct val="150000"/>
              </a:lnSpc>
            </a:pPr>
            <a:r>
              <a:rPr lang="fa-IR" sz="2800" b="1" dirty="0" smtClean="0">
                <a:solidFill>
                  <a:schemeClr val="tx1"/>
                </a:solidFill>
                <a:cs typeface="2  Nazanin" pitchFamily="2" charset="-78"/>
              </a:rPr>
              <a:t>انواع خطا: </a:t>
            </a:r>
            <a:r>
              <a:rPr lang="en-US" sz="2800" b="1" dirty="0" smtClean="0">
                <a:solidFill>
                  <a:schemeClr val="tx1"/>
                </a:solidFill>
                <a:cs typeface="2  Nazanin" pitchFamily="2" charset="-78"/>
              </a:rPr>
              <a:t>NEAR MISS  </a:t>
            </a:r>
          </a:p>
          <a:p>
            <a:pPr algn="justLow" rtl="1">
              <a:lnSpc>
                <a:spcPct val="150000"/>
              </a:lnSpc>
            </a:pPr>
            <a:r>
              <a:rPr lang="en-US" sz="2800" b="1" dirty="0" smtClean="0">
                <a:solidFill>
                  <a:schemeClr val="tx1"/>
                </a:solidFill>
                <a:cs typeface="2  Nazanin" pitchFamily="2" charset="-78"/>
              </a:rPr>
              <a:t>NO HARM                 </a:t>
            </a:r>
          </a:p>
          <a:p>
            <a:pPr algn="justLow" rtl="1">
              <a:lnSpc>
                <a:spcPct val="150000"/>
              </a:lnSpc>
            </a:pPr>
            <a:r>
              <a:rPr lang="en-US" sz="2800" b="1" dirty="0" smtClean="0">
                <a:solidFill>
                  <a:schemeClr val="tx1"/>
                </a:solidFill>
                <a:cs typeface="2  Nazanin" pitchFamily="2" charset="-78"/>
              </a:rPr>
              <a:t>NEVER EVENT          </a:t>
            </a:r>
            <a:endParaRPr lang="fa-IR" sz="2800" b="1" dirty="0" smtClean="0">
              <a:solidFill>
                <a:schemeClr val="tx1"/>
              </a:solidFill>
              <a:cs typeface="2  Nazanin" pitchFamily="2" charset="-78"/>
            </a:endParaRPr>
          </a:p>
        </p:txBody>
      </p:sp>
      <p:sp>
        <p:nvSpPr>
          <p:cNvPr id="6" name="Rounded Rectangle 5"/>
          <p:cNvSpPr/>
          <p:nvPr/>
        </p:nvSpPr>
        <p:spPr>
          <a:xfrm>
            <a:off x="2627784" y="260648"/>
            <a:ext cx="3146648" cy="91440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accent2"/>
                </a:solidFill>
                <a:cs typeface="B Titr" pitchFamily="2" charset="-78"/>
              </a:rPr>
              <a:t>خطاهای پزشکی</a:t>
            </a:r>
            <a:endParaRPr lang="fa-IR" dirty="0">
              <a:solidFill>
                <a:schemeClr val="accent2"/>
              </a:solidFill>
            </a:endParaRPr>
          </a:p>
        </p:txBody>
      </p:sp>
    </p:spTree>
  </p:cSld>
  <p:clrMapOvr>
    <a:masterClrMapping/>
  </p:clrMapOvr>
  <p:transition>
    <p:cover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61894" y="1714488"/>
            <a:ext cx="8786842" cy="507209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buFont typeface="Wingdings" pitchFamily="2" charset="2"/>
              <a:buChar char="Ø"/>
            </a:pPr>
            <a:r>
              <a:rPr lang="fa-IR" sz="2000" dirty="0" smtClean="0">
                <a:solidFill>
                  <a:schemeClr val="tx1"/>
                </a:solidFill>
                <a:cs typeface="B Nazanin" pitchFamily="2" charset="-78"/>
              </a:rPr>
              <a:t> سقوط بیمار</a:t>
            </a:r>
          </a:p>
          <a:p>
            <a:pPr algn="r" rtl="1">
              <a:buFont typeface="Wingdings" pitchFamily="2" charset="2"/>
              <a:buChar char="Ø"/>
            </a:pPr>
            <a:r>
              <a:rPr lang="fa-IR" sz="2000" dirty="0" smtClean="0">
                <a:solidFill>
                  <a:schemeClr val="tx1"/>
                </a:solidFill>
                <a:cs typeface="B Nazanin" pitchFamily="2" charset="-78"/>
              </a:rPr>
              <a:t> ناسازگاریهای عمده خونی ناشی از انتقال خون</a:t>
            </a:r>
          </a:p>
          <a:p>
            <a:pPr algn="r" rtl="1">
              <a:buFont typeface="Wingdings" pitchFamily="2" charset="2"/>
              <a:buChar char="Ø"/>
            </a:pPr>
            <a:r>
              <a:rPr lang="fa-IR" sz="2000" dirty="0" smtClean="0">
                <a:solidFill>
                  <a:schemeClr val="tx1"/>
                </a:solidFill>
                <a:cs typeface="B Nazanin" pitchFamily="2" charset="-78"/>
              </a:rPr>
              <a:t> تزریق یا مصرف خوراکی اشتباه داروهای پرخطر</a:t>
            </a:r>
          </a:p>
          <a:p>
            <a:pPr algn="r" rtl="1">
              <a:buFont typeface="Wingdings" pitchFamily="2" charset="2"/>
              <a:buChar char="Ø"/>
            </a:pPr>
            <a:r>
              <a:rPr lang="fa-IR" sz="2000" dirty="0" smtClean="0">
                <a:solidFill>
                  <a:schemeClr val="tx1"/>
                </a:solidFill>
                <a:cs typeface="B Nazanin" pitchFamily="2" charset="-78"/>
              </a:rPr>
              <a:t> عوارض بیهوشی یا جراحی</a:t>
            </a:r>
          </a:p>
          <a:p>
            <a:pPr algn="r" rtl="1">
              <a:buFont typeface="Wingdings" pitchFamily="2" charset="2"/>
              <a:buChar char="Ø"/>
            </a:pPr>
            <a:r>
              <a:rPr lang="fa-IR" sz="2000" dirty="0" smtClean="0">
                <a:solidFill>
                  <a:schemeClr val="tx1"/>
                </a:solidFill>
                <a:cs typeface="B Nazanin" pitchFamily="2" charset="-78"/>
              </a:rPr>
              <a:t> خونریزی یا هماتوم شدید بعد از جراحی</a:t>
            </a:r>
          </a:p>
          <a:p>
            <a:pPr algn="r" rtl="1">
              <a:buFont typeface="Wingdings" pitchFamily="2" charset="2"/>
              <a:buChar char="Ø"/>
            </a:pPr>
            <a:r>
              <a:rPr lang="fa-IR" sz="2000" dirty="0" smtClean="0">
                <a:solidFill>
                  <a:schemeClr val="tx1"/>
                </a:solidFill>
                <a:cs typeface="B Nazanin" pitchFamily="2" charset="-78"/>
              </a:rPr>
              <a:t> عفونتهای بیمارستانی</a:t>
            </a:r>
          </a:p>
          <a:p>
            <a:pPr algn="r" rtl="1">
              <a:buFont typeface="Wingdings" pitchFamily="2" charset="2"/>
              <a:buChar char="Ø"/>
            </a:pPr>
            <a:r>
              <a:rPr lang="fa-IR" sz="2000" dirty="0" smtClean="0">
                <a:solidFill>
                  <a:schemeClr val="tx1"/>
                </a:solidFill>
                <a:cs typeface="B Nazanin" pitchFamily="2" charset="-78"/>
              </a:rPr>
              <a:t> سایر خطاهای درمانی یا وقایع ناخواسته ایمنی</a:t>
            </a:r>
          </a:p>
          <a:p>
            <a:pPr algn="r" rtl="1">
              <a:buFont typeface="Wingdings" pitchFamily="2" charset="2"/>
              <a:buChar char="Ø"/>
            </a:pPr>
            <a:r>
              <a:rPr lang="fa-IR" sz="2000" dirty="0" smtClean="0">
                <a:solidFill>
                  <a:schemeClr val="tx1"/>
                </a:solidFill>
                <a:cs typeface="B Nazanin" pitchFamily="2" charset="-78"/>
              </a:rPr>
              <a:t>انجام اعمال جراحی بر روی عضو یا بیمار اشتباه</a:t>
            </a:r>
          </a:p>
          <a:p>
            <a:pPr algn="r" rtl="1">
              <a:buFont typeface="Wingdings" pitchFamily="2" charset="2"/>
              <a:buChar char="Ø"/>
            </a:pPr>
            <a:r>
              <a:rPr lang="fa-IR" sz="2000" dirty="0" smtClean="0">
                <a:solidFill>
                  <a:schemeClr val="tx1"/>
                </a:solidFill>
                <a:cs typeface="B Nazanin" pitchFamily="2" charset="-78"/>
              </a:rPr>
              <a:t>مرگ و یا عارضه نوزاد یا مادر بر اثر زایمان</a:t>
            </a:r>
          </a:p>
          <a:p>
            <a:pPr algn="r" rtl="1">
              <a:buFont typeface="Wingdings" pitchFamily="2" charset="2"/>
              <a:buChar char="Ø"/>
            </a:pPr>
            <a:r>
              <a:rPr lang="fa-IR" sz="2000" dirty="0" smtClean="0">
                <a:solidFill>
                  <a:schemeClr val="tx1"/>
                </a:solidFill>
                <a:cs typeface="B Nazanin" pitchFamily="2" charset="-78"/>
              </a:rPr>
              <a:t>جا ماندن جسم خارجی دربدن بیمار پس از جراحی</a:t>
            </a:r>
          </a:p>
          <a:p>
            <a:pPr algn="r" rtl="1">
              <a:buFont typeface="Wingdings" pitchFamily="2" charset="2"/>
              <a:buChar char="Ø"/>
            </a:pPr>
            <a:r>
              <a:rPr lang="fa-IR" sz="2000" dirty="0" smtClean="0">
                <a:solidFill>
                  <a:schemeClr val="tx1"/>
                </a:solidFill>
                <a:cs typeface="B Nazanin" pitchFamily="2" charset="-78"/>
              </a:rPr>
              <a:t>ایجاد زخم فشاری درجه 3و 4 و یا زخمهای فشاری تونلی</a:t>
            </a:r>
          </a:p>
          <a:p>
            <a:pPr algn="r" rtl="1">
              <a:buFont typeface="Wingdings" pitchFamily="2" charset="2"/>
              <a:buChar char="Ø"/>
            </a:pPr>
            <a:r>
              <a:rPr lang="fa-IR" sz="2000" dirty="0" smtClean="0">
                <a:solidFill>
                  <a:schemeClr val="tx1"/>
                </a:solidFill>
                <a:cs typeface="B Nazanin" pitchFamily="2" charset="-78"/>
              </a:rPr>
              <a:t>آمبولی ریوی پس از اعمال جراحی</a:t>
            </a:r>
          </a:p>
          <a:p>
            <a:pPr algn="r" rtl="1">
              <a:buFont typeface="Wingdings" pitchFamily="2" charset="2"/>
              <a:buChar char="Ø"/>
            </a:pPr>
            <a:r>
              <a:rPr lang="fa-IR" sz="2000" dirty="0" smtClean="0">
                <a:solidFill>
                  <a:schemeClr val="tx1"/>
                </a:solidFill>
                <a:cs typeface="B Nazanin" pitchFamily="2" charset="-78"/>
              </a:rPr>
              <a:t>شوک آنافیلاکسی</a:t>
            </a:r>
          </a:p>
          <a:p>
            <a:pPr algn="r" rtl="1">
              <a:buFont typeface="Wingdings" pitchFamily="2" charset="2"/>
              <a:buChar char="Ø"/>
            </a:pPr>
            <a:r>
              <a:rPr lang="fa-IR" sz="2000" dirty="0" smtClean="0">
                <a:solidFill>
                  <a:schemeClr val="tx1"/>
                </a:solidFill>
                <a:cs typeface="B Nazanin" pitchFamily="2" charset="-78"/>
              </a:rPr>
              <a:t>عوارض ناشی از یک نوع درمان دارویی یا جراحی دربازه زمانی کوتاه</a:t>
            </a:r>
          </a:p>
        </p:txBody>
      </p:sp>
      <p:sp>
        <p:nvSpPr>
          <p:cNvPr id="3" name="Rounded Rectangle 2"/>
          <p:cNvSpPr/>
          <p:nvPr/>
        </p:nvSpPr>
        <p:spPr>
          <a:xfrm>
            <a:off x="357158" y="500042"/>
            <a:ext cx="8429684" cy="928694"/>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lnSpc>
                <a:spcPct val="150000"/>
              </a:lnSpc>
            </a:pPr>
            <a:r>
              <a:rPr lang="fa-IR" sz="2000" b="1" dirty="0" smtClean="0">
                <a:solidFill>
                  <a:srgbClr val="FF0000"/>
                </a:solidFill>
                <a:cs typeface="B Titr" pitchFamily="2" charset="-78"/>
              </a:rPr>
              <a:t> 14شاخص ایمنی بیمار</a:t>
            </a:r>
            <a:endParaRPr lang="fa-IR" sz="2000" b="1" dirty="0">
              <a:solidFill>
                <a:srgbClr val="FF0000"/>
              </a:solidFill>
              <a:cs typeface="B Titr" pitchFamily="2" charset="-78"/>
            </a:endParaRPr>
          </a:p>
        </p:txBody>
      </p:sp>
    </p:spTree>
    <p:extLst>
      <p:ext uri="{BB962C8B-B14F-4D97-AF65-F5344CB8AC3E}">
        <p14:creationId xmlns:p14="http://schemas.microsoft.com/office/powerpoint/2010/main" val="1070674084"/>
      </p:ext>
    </p:extLst>
  </p:cSld>
  <p:clrMapOvr>
    <a:masterClrMapping/>
  </p:clrMapOvr>
  <p:transition>
    <p:cover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تلفیق دارویی</a:t>
            </a:r>
            <a:endParaRPr lang="en-US" dirty="0"/>
          </a:p>
        </p:txBody>
      </p:sp>
      <p:sp>
        <p:nvSpPr>
          <p:cNvPr id="3" name="Content Placeholder 2"/>
          <p:cNvSpPr>
            <a:spLocks noGrp="1"/>
          </p:cNvSpPr>
          <p:nvPr>
            <p:ph idx="1"/>
          </p:nvPr>
        </p:nvSpPr>
        <p:spPr/>
        <p:txBody>
          <a:bodyPr/>
          <a:lstStyle/>
          <a:p>
            <a:pPr algn="justLow"/>
            <a:r>
              <a:rPr lang="fa-IR" dirty="0" smtClean="0"/>
              <a:t>تصمیم گیری در مورد ادامه یا قطع داروهای مصرفی بیماردر مدت بستری وی اعم از مرتبط یا غیرمرتبط با وضعیت فعلی می باشد. این عمل از طریق ثبت داروهای فعلی در برگه شرح حال و بر اساس قضاوت بالینی در برگه دستورات انجام می گیرد.</a:t>
            </a:r>
            <a:endParaRPr lang="en-US" dirty="0"/>
          </a:p>
        </p:txBody>
      </p:sp>
    </p:spTree>
  </p:cSld>
  <p:clrMapOvr>
    <a:masterClrMapping/>
  </p:clrMapOvr>
  <p:transition>
    <p:cover dir="l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فرهنگ ایمنی بیمار</a:t>
            </a:r>
            <a:endParaRPr lang="en-US" dirty="0"/>
          </a:p>
        </p:txBody>
      </p:sp>
      <p:sp>
        <p:nvSpPr>
          <p:cNvPr id="3" name="Content Placeholder 2"/>
          <p:cNvSpPr>
            <a:spLocks noGrp="1"/>
          </p:cNvSpPr>
          <p:nvPr>
            <p:ph idx="1"/>
          </p:nvPr>
        </p:nvSpPr>
        <p:spPr/>
        <p:txBody>
          <a:bodyPr/>
          <a:lstStyle/>
          <a:p>
            <a:r>
              <a:rPr lang="fa-IR" dirty="0" smtClean="0"/>
              <a:t>بدون سرزنش و تنبیه</a:t>
            </a:r>
          </a:p>
          <a:p>
            <a:r>
              <a:rPr lang="fa-IR" dirty="0" smtClean="0"/>
              <a:t>احساس مسئولیت کارکنان</a:t>
            </a:r>
          </a:p>
          <a:p>
            <a:r>
              <a:rPr lang="fa-IR" dirty="0" smtClean="0"/>
              <a:t>رویکرد سیستمیک</a:t>
            </a:r>
          </a:p>
          <a:p>
            <a:endParaRPr lang="en-US" dirty="0"/>
          </a:p>
        </p:txBody>
      </p:sp>
    </p:spTree>
    <p:extLst>
      <p:ext uri="{BB962C8B-B14F-4D97-AF65-F5344CB8AC3E}">
        <p14:creationId xmlns:p14="http://schemas.microsoft.com/office/powerpoint/2010/main" val="551574313"/>
      </p:ext>
    </p:extLst>
  </p:cSld>
  <p:clrMapOvr>
    <a:masterClrMapping/>
  </p:clrMapOvr>
  <p:transition>
    <p:cover dir="l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ADR</a:t>
            </a:r>
            <a:endParaRPr lang="fa-IR" dirty="0" smtClean="0"/>
          </a:p>
          <a:p>
            <a:r>
              <a:rPr lang="fa-IR" dirty="0" smtClean="0"/>
              <a:t>همو ویژولانس</a:t>
            </a:r>
          </a:p>
          <a:p>
            <a:r>
              <a:rPr lang="fa-IR" dirty="0" smtClean="0"/>
              <a:t>تست های معوقه</a:t>
            </a:r>
          </a:p>
          <a:p>
            <a:r>
              <a:rPr lang="en-US" dirty="0" smtClean="0"/>
              <a:t>PANIC VALUE</a:t>
            </a:r>
            <a:endParaRPr lang="fa-IR" dirty="0" smtClean="0"/>
          </a:p>
          <a:p>
            <a:r>
              <a:rPr lang="fa-IR" dirty="0" smtClean="0"/>
              <a:t>وقایع ناخواسته</a:t>
            </a:r>
            <a:endParaRPr lang="en-US" dirty="0"/>
          </a:p>
        </p:txBody>
      </p:sp>
    </p:spTree>
    <p:extLst>
      <p:ext uri="{BB962C8B-B14F-4D97-AF65-F5344CB8AC3E}">
        <p14:creationId xmlns:p14="http://schemas.microsoft.com/office/powerpoint/2010/main" val="2766669180"/>
      </p:ext>
    </p:extLst>
  </p:cSld>
  <p:clrMapOvr>
    <a:masterClrMapping/>
  </p:clrMapOvr>
  <p:transition>
    <p:cover dir="l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03648" y="1196752"/>
            <a:ext cx="7200800" cy="5256584"/>
          </a:xfrm>
          <a:prstGeom prst="roundRect">
            <a:avLst/>
          </a:prstGeom>
          <a:solidFill>
            <a:schemeClr val="bg2"/>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Low" rtl="1">
              <a:lnSpc>
                <a:spcPct val="150000"/>
              </a:lnSpc>
            </a:pPr>
            <a:r>
              <a:rPr lang="fa-IR" sz="2800" dirty="0" smtClean="0">
                <a:solidFill>
                  <a:schemeClr val="tx1"/>
                </a:solidFill>
                <a:latin typeface="Arial" pitchFamily="34" charset="0"/>
                <a:cs typeface="2  Mitra" pitchFamily="2" charset="-78"/>
              </a:rPr>
              <a:t>نحوه اخذ رضایت آگاهانه</a:t>
            </a:r>
            <a:endParaRPr lang="fa-IR" sz="2800" dirty="0" smtClean="0">
              <a:solidFill>
                <a:schemeClr val="bg2">
                  <a:lumMod val="50000"/>
                </a:schemeClr>
              </a:solidFill>
              <a:latin typeface="Arial" pitchFamily="34" charset="0"/>
              <a:cs typeface="Arial" pitchFamily="34" charset="0"/>
              <a:hlinkClick r:id="rId2" action="ppaction://hlinkfile"/>
            </a:endParaRPr>
          </a:p>
        </p:txBody>
      </p:sp>
      <p:sp>
        <p:nvSpPr>
          <p:cNvPr id="5" name="Rounded Rectangle 4"/>
          <p:cNvSpPr/>
          <p:nvPr/>
        </p:nvSpPr>
        <p:spPr>
          <a:xfrm>
            <a:off x="3419872" y="0"/>
            <a:ext cx="2808312" cy="91440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smtClean="0">
                <a:solidFill>
                  <a:schemeClr val="accent2"/>
                </a:solidFill>
                <a:latin typeface="2  Titr"/>
                <a:cs typeface="0 Homa" pitchFamily="2" charset="-78"/>
              </a:rPr>
              <a:t>رضایت آگاهانه</a:t>
            </a:r>
          </a:p>
        </p:txBody>
      </p:sp>
    </p:spTree>
    <p:extLst>
      <p:ext uri="{BB962C8B-B14F-4D97-AF65-F5344CB8AC3E}">
        <p14:creationId xmlns:p14="http://schemas.microsoft.com/office/powerpoint/2010/main" val="942414002"/>
      </p:ext>
    </p:extLst>
  </p:cSld>
  <p:clrMapOvr>
    <a:masterClrMapping/>
  </p:clrMapOvr>
  <p:transition>
    <p:cover dir="l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fa-IR" dirty="0" smtClean="0"/>
              <a:t>نسخ الکترونیکی</a:t>
            </a:r>
          </a:p>
          <a:p>
            <a:r>
              <a:rPr lang="fa-IR" dirty="0" smtClean="0"/>
              <a:t>ثبت دستورات دارویی در پرونده</a:t>
            </a:r>
          </a:p>
          <a:p>
            <a:r>
              <a:rPr lang="fa-IR" dirty="0" smtClean="0"/>
              <a:t>ثبت صحیح تاریخ و ساعت اقدامات انجام شده (تاریخ و ساعت زایمان)</a:t>
            </a:r>
          </a:p>
          <a:p>
            <a:r>
              <a:rPr lang="fa-IR" dirty="0" smtClean="0"/>
              <a:t>آموزش به بیمار و ترخیص ایمن (برگه خلاصه پرونده )</a:t>
            </a:r>
          </a:p>
          <a:p>
            <a:r>
              <a:rPr lang="fa-IR" dirty="0" smtClean="0"/>
              <a:t>روگام</a:t>
            </a:r>
          </a:p>
          <a:p>
            <a:r>
              <a:rPr lang="en-US" smtClean="0"/>
              <a:t>DB7</a:t>
            </a:r>
            <a:endParaRPr lang="en-US" dirty="0"/>
          </a:p>
        </p:txBody>
      </p:sp>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548643977"/>
      </p:ext>
    </p:extLst>
  </p:cSld>
  <p:clrMapOvr>
    <a:masterClrMapping/>
  </p:clrMapOvr>
  <p:transition>
    <p:cover dir="l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4546" y="1500174"/>
            <a:ext cx="4572000" cy="3935693"/>
          </a:xfrm>
          <a:prstGeom prst="rect">
            <a:avLst/>
          </a:prstGeom>
        </p:spPr>
        <p:txBody>
          <a:bodyPr>
            <a:spAutoFit/>
          </a:bodyPr>
          <a:lstStyle/>
          <a:p>
            <a:pPr lvl="0" algn="ctr" rtl="1" fontAlgn="base">
              <a:lnSpc>
                <a:spcPct val="250000"/>
              </a:lnSpc>
              <a:spcBef>
                <a:spcPct val="0"/>
              </a:spcBef>
              <a:spcAft>
                <a:spcPct val="0"/>
              </a:spcAft>
            </a:pPr>
            <a:r>
              <a:rPr lang="fa-IR" sz="5400" b="1" dirty="0" smtClean="0">
                <a:ln w="11430"/>
                <a:effectLst>
                  <a:outerShdw blurRad="50800" dist="39000" dir="5460000" algn="tl">
                    <a:srgbClr val="000000">
                      <a:alpha val="38000"/>
                    </a:srgbClr>
                  </a:outerShdw>
                </a:effectLst>
                <a:ea typeface="Calibri" pitchFamily="34" charset="0"/>
                <a:cs typeface="B Titr" pitchFamily="2" charset="-78"/>
              </a:rPr>
              <a:t>با تشکر</a:t>
            </a:r>
          </a:p>
          <a:p>
            <a:pPr lvl="0" algn="ctr" rtl="1" fontAlgn="base">
              <a:lnSpc>
                <a:spcPct val="250000"/>
              </a:lnSpc>
              <a:spcBef>
                <a:spcPct val="0"/>
              </a:spcBef>
              <a:spcAft>
                <a:spcPct val="0"/>
              </a:spcAft>
            </a:pPr>
            <a:r>
              <a:rPr lang="fa-IR" sz="5400" b="1" dirty="0" smtClean="0">
                <a:ln w="11430"/>
                <a:effectLst>
                  <a:outerShdw blurRad="50800" dist="39000" dir="5460000" algn="tl">
                    <a:srgbClr val="000000">
                      <a:alpha val="38000"/>
                    </a:srgbClr>
                  </a:outerShdw>
                </a:effectLst>
                <a:ea typeface="Calibri" pitchFamily="34" charset="0"/>
                <a:cs typeface="B Titr" pitchFamily="2" charset="-78"/>
              </a:rPr>
              <a:t>موفق باشید</a:t>
            </a:r>
            <a:r>
              <a:rPr lang="en-US" sz="5400" b="1" dirty="0" smtClean="0">
                <a:ln w="11430"/>
                <a:effectLst>
                  <a:outerShdw blurRad="50800" dist="39000" dir="5460000" algn="tl">
                    <a:srgbClr val="000000">
                      <a:alpha val="38000"/>
                    </a:srgbClr>
                  </a:outerShdw>
                </a:effectLst>
                <a:ea typeface="Calibri" pitchFamily="34" charset="0"/>
                <a:cs typeface="B Titr" pitchFamily="2" charset="-78"/>
              </a:rPr>
              <a:t>.</a:t>
            </a:r>
            <a:endParaRPr lang="fa-IR" sz="5400" b="1" dirty="0">
              <a:ln w="11430"/>
              <a:effectLst>
                <a:outerShdw blurRad="50800" dist="39000" dir="5460000" algn="tl">
                  <a:srgbClr val="000000">
                    <a:alpha val="38000"/>
                  </a:srgbClr>
                </a:outerShdw>
              </a:effectLst>
              <a:ea typeface="Calibri" pitchFamily="34" charset="0"/>
              <a:cs typeface="B Titr"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a:xfrm>
            <a:off x="4038600" y="0"/>
            <a:ext cx="4824412" cy="6858000"/>
          </a:xfrm>
          <a:prstGeom prst="rect">
            <a:avLst/>
          </a:prstGeom>
          <a:noFill/>
          <a:effectLst>
            <a:prstShdw prst="shdw17" dist="17961" dir="2700000">
              <a:schemeClr val="accent1">
                <a:gamma/>
                <a:shade val="60000"/>
                <a:invGamma/>
                <a:alpha val="50000"/>
              </a:schemeClr>
            </a:prstShdw>
          </a:effectLst>
        </p:spPr>
      </p:pic>
      <p:pic>
        <p:nvPicPr>
          <p:cNvPr id="3" name="Content Placeholder 3" descr="photo  ffsaffat (29).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278" t="13521" r="12015" b="5566"/>
          <a:stretch>
            <a:fillRect/>
          </a:stretch>
        </p:blipFill>
        <p:spPr bwMode="auto">
          <a:xfrm>
            <a:off x="0" y="1371600"/>
            <a:ext cx="2759487" cy="3619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64315" y="1428736"/>
            <a:ext cx="8215370" cy="524062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t"/>
          <a:lstStyle/>
          <a:p>
            <a:pPr marL="342900" indent="-342900" algn="just" rtl="1">
              <a:lnSpc>
                <a:spcPct val="150000"/>
              </a:lnSpc>
              <a:buFont typeface="Wingdings" pitchFamily="2" charset="2"/>
              <a:buChar char="q"/>
            </a:pPr>
            <a:r>
              <a:rPr lang="fa-IR" sz="2400" b="1" dirty="0" smtClean="0">
                <a:solidFill>
                  <a:schemeClr val="tx1"/>
                </a:solidFill>
                <a:cs typeface="B Nazanin" pitchFamily="2" charset="-78"/>
              </a:rPr>
              <a:t>توجه به داروهای با نام و تلفظ مشابه جهت جلوگیری از خطای دارویی</a:t>
            </a:r>
          </a:p>
          <a:p>
            <a:pPr marL="342900" indent="-342900" algn="just" rtl="1">
              <a:lnSpc>
                <a:spcPct val="150000"/>
              </a:lnSpc>
              <a:buFont typeface="Wingdings" pitchFamily="2" charset="2"/>
              <a:buChar char="q"/>
            </a:pPr>
            <a:r>
              <a:rPr lang="fa-IR" sz="2400" b="1" dirty="0" smtClean="0">
                <a:solidFill>
                  <a:srgbClr val="FF0000"/>
                </a:solidFill>
                <a:cs typeface="B Nazanin" pitchFamily="2" charset="-78"/>
              </a:rPr>
              <a:t>شناسایی بیمار</a:t>
            </a:r>
          </a:p>
          <a:p>
            <a:pPr marL="342900" indent="-342900" algn="just" rtl="1">
              <a:lnSpc>
                <a:spcPct val="150000"/>
              </a:lnSpc>
              <a:buFont typeface="Wingdings" pitchFamily="2" charset="2"/>
              <a:buChar char="q"/>
            </a:pPr>
            <a:r>
              <a:rPr lang="fa-IR" sz="2400" b="1" dirty="0" smtClean="0">
                <a:solidFill>
                  <a:schemeClr val="tx1"/>
                </a:solidFill>
                <a:cs typeface="B Nazanin" pitchFamily="2" charset="-78"/>
              </a:rPr>
              <a:t>ارتباط موثر در زمان تحویل بیمار</a:t>
            </a:r>
          </a:p>
          <a:p>
            <a:pPr marL="342900" indent="-342900" algn="just" rtl="1">
              <a:lnSpc>
                <a:spcPct val="150000"/>
              </a:lnSpc>
              <a:buFont typeface="Wingdings" pitchFamily="2" charset="2"/>
              <a:buChar char="q"/>
            </a:pPr>
            <a:r>
              <a:rPr lang="fa-IR" sz="2400" b="1" dirty="0" smtClean="0">
                <a:solidFill>
                  <a:schemeClr val="tx1"/>
                </a:solidFill>
                <a:cs typeface="B Nazanin" pitchFamily="2" charset="-78"/>
              </a:rPr>
              <a:t>انجام پروسیجر صحیح در محل صحیح بدن بیمار</a:t>
            </a:r>
          </a:p>
          <a:p>
            <a:pPr marL="342900" indent="-342900" algn="just" rtl="1">
              <a:lnSpc>
                <a:spcPct val="150000"/>
              </a:lnSpc>
              <a:buFont typeface="Wingdings" pitchFamily="2" charset="2"/>
              <a:buChar char="q"/>
            </a:pPr>
            <a:r>
              <a:rPr lang="fa-IR" sz="2400" b="1" dirty="0" smtClean="0">
                <a:solidFill>
                  <a:schemeClr val="tx1"/>
                </a:solidFill>
                <a:cs typeface="B Nazanin" pitchFamily="2" charset="-78"/>
              </a:rPr>
              <a:t>کنترل غلظت محلول های الکترولیت</a:t>
            </a:r>
          </a:p>
          <a:p>
            <a:pPr marL="342900" indent="-342900" algn="just" rtl="1">
              <a:lnSpc>
                <a:spcPct val="150000"/>
              </a:lnSpc>
              <a:buFont typeface="Wingdings" pitchFamily="2" charset="2"/>
              <a:buChar char="q"/>
            </a:pPr>
            <a:r>
              <a:rPr lang="fa-IR" sz="2400" b="1" dirty="0" smtClean="0">
                <a:solidFill>
                  <a:schemeClr val="tx1"/>
                </a:solidFill>
                <a:cs typeface="B Nazanin" pitchFamily="2" charset="-78"/>
              </a:rPr>
              <a:t>اطمینان از صحت دارو درمانی در مراحل انتقالی ارائه خدمات</a:t>
            </a:r>
          </a:p>
          <a:p>
            <a:pPr marL="342900" indent="-342900" algn="just" rtl="1">
              <a:lnSpc>
                <a:spcPct val="150000"/>
              </a:lnSpc>
              <a:buFont typeface="Wingdings" pitchFamily="2" charset="2"/>
              <a:buChar char="q"/>
            </a:pPr>
            <a:r>
              <a:rPr lang="fa-IR" sz="2400" b="1" dirty="0" smtClean="0">
                <a:solidFill>
                  <a:schemeClr val="tx1"/>
                </a:solidFill>
                <a:cs typeface="B Nazanin" pitchFamily="2" charset="-78"/>
              </a:rPr>
              <a:t>اجتناب از اتصالات نادرست سوند و لوله ها</a:t>
            </a:r>
          </a:p>
          <a:p>
            <a:pPr marL="342900" indent="-342900" algn="just" rtl="1">
              <a:lnSpc>
                <a:spcPct val="150000"/>
              </a:lnSpc>
              <a:buFont typeface="Wingdings" pitchFamily="2" charset="2"/>
              <a:buChar char="q"/>
            </a:pPr>
            <a:r>
              <a:rPr lang="fa-IR" sz="2400" b="1" dirty="0" smtClean="0">
                <a:solidFill>
                  <a:schemeClr val="tx1"/>
                </a:solidFill>
                <a:cs typeface="B Nazanin" pitchFamily="2" charset="-78"/>
              </a:rPr>
              <a:t>استفاده یکبار مصرف از وسایل تزریقات</a:t>
            </a:r>
          </a:p>
          <a:p>
            <a:pPr marL="342900" indent="-342900" algn="just" rtl="1">
              <a:lnSpc>
                <a:spcPct val="150000"/>
              </a:lnSpc>
              <a:buFont typeface="Wingdings" pitchFamily="2" charset="2"/>
              <a:buChar char="q"/>
            </a:pPr>
            <a:r>
              <a:rPr lang="fa-IR" sz="2400" b="1" dirty="0" smtClean="0">
                <a:solidFill>
                  <a:schemeClr val="tx1"/>
                </a:solidFill>
                <a:cs typeface="B Nazanin" pitchFamily="2" charset="-78"/>
              </a:rPr>
              <a:t>بهبود بهداشت دست</a:t>
            </a:r>
            <a:endParaRPr lang="fa-IR" sz="2400" b="1" dirty="0">
              <a:solidFill>
                <a:schemeClr val="tx1"/>
              </a:solidFill>
              <a:cs typeface="B Nazanin" pitchFamily="2" charset="-78"/>
            </a:endParaRPr>
          </a:p>
        </p:txBody>
      </p:sp>
      <p:sp>
        <p:nvSpPr>
          <p:cNvPr id="3" name="Rounded Rectangle 2"/>
          <p:cNvSpPr/>
          <p:nvPr/>
        </p:nvSpPr>
        <p:spPr>
          <a:xfrm>
            <a:off x="785786" y="188640"/>
            <a:ext cx="7572428" cy="10715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dirty="0" smtClean="0">
                <a:solidFill>
                  <a:srgbClr val="FF0000"/>
                </a:solidFill>
                <a:cs typeface="B Titr" pitchFamily="2" charset="-78"/>
              </a:rPr>
              <a:t>راه حل های 9 گانه سازمان بهداشت جهانی در موضوع ایمنی بیمار شامل :</a:t>
            </a:r>
            <a:endParaRPr lang="fa-IR" sz="2400" dirty="0">
              <a:solidFill>
                <a:srgbClr val="FF0000"/>
              </a:solidFill>
              <a:cs typeface="B Titr" pitchFamily="2" charset="-78"/>
            </a:endParaRPr>
          </a:p>
        </p:txBody>
      </p:sp>
    </p:spTree>
    <p:extLst>
      <p:ext uri="{BB962C8B-B14F-4D97-AF65-F5344CB8AC3E}">
        <p14:creationId xmlns:p14="http://schemas.microsoft.com/office/powerpoint/2010/main" val="3543449785"/>
      </p:ext>
    </p:extLst>
  </p:cSld>
  <p:clrMapOvr>
    <a:masterClrMapping/>
  </p:clrMapOvr>
  <p:transition>
    <p:cover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شناسایی صحیح بیمار</a:t>
            </a:r>
            <a:endParaRPr lang="en-US" dirty="0"/>
          </a:p>
        </p:txBody>
      </p:sp>
      <p:sp>
        <p:nvSpPr>
          <p:cNvPr id="3" name="Content Placeholder 2"/>
          <p:cNvSpPr>
            <a:spLocks noGrp="1"/>
          </p:cNvSpPr>
          <p:nvPr>
            <p:ph idx="1"/>
          </p:nvPr>
        </p:nvSpPr>
        <p:spPr/>
        <p:txBody>
          <a:bodyPr/>
          <a:lstStyle/>
          <a:p>
            <a:r>
              <a:rPr lang="fa-IR" dirty="0" smtClean="0"/>
              <a:t>بایستی حداقل با دو شناسه نام و نام خانوادگی تاریخ تولد به (روزوماه وسال)</a:t>
            </a:r>
          </a:p>
          <a:p>
            <a:r>
              <a:rPr lang="fa-IR" dirty="0" smtClean="0"/>
              <a:t>اگر بیمار کودک و یا معلول ذهنی و یا غیر هوشیار باشد مشخصات نام و نام پدر و تاریخ تولد بایستی از بستگان درجه 1 بیمار پرسیده شود.</a:t>
            </a:r>
            <a:endParaRPr lang="en-US" dirty="0"/>
          </a:p>
        </p:txBody>
      </p:sp>
    </p:spTree>
    <p:extLst>
      <p:ext uri="{BB962C8B-B14F-4D97-AF65-F5344CB8AC3E}">
        <p14:creationId xmlns:p14="http://schemas.microsoft.com/office/powerpoint/2010/main" val="2366730975"/>
      </p:ext>
    </p:extLst>
  </p:cSld>
  <p:clrMapOvr>
    <a:masterClrMapping/>
  </p:clrMapOvr>
  <p:transition>
    <p:cover dir="l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رنگ دستبند</a:t>
            </a:r>
            <a:endParaRPr lang="en-US" dirty="0"/>
          </a:p>
        </p:txBody>
      </p:sp>
      <p:sp>
        <p:nvSpPr>
          <p:cNvPr id="3" name="Content Placeholder 2"/>
          <p:cNvSpPr>
            <a:spLocks noGrp="1"/>
          </p:cNvSpPr>
          <p:nvPr>
            <p:ph idx="1"/>
          </p:nvPr>
        </p:nvSpPr>
        <p:spPr/>
        <p:txBody>
          <a:bodyPr/>
          <a:lstStyle/>
          <a:p>
            <a:r>
              <a:rPr lang="fa-IR" dirty="0" smtClean="0"/>
              <a:t>برای بیماران مبتلا به </a:t>
            </a:r>
            <a:r>
              <a:rPr lang="fa-IR" dirty="0" smtClean="0">
                <a:solidFill>
                  <a:srgbClr val="FF0000"/>
                </a:solidFill>
              </a:rPr>
              <a:t>آلرژی</a:t>
            </a:r>
            <a:r>
              <a:rPr lang="fa-IR" dirty="0" smtClean="0"/>
              <a:t> رنگ </a:t>
            </a:r>
            <a:r>
              <a:rPr lang="fa-IR" dirty="0" smtClean="0">
                <a:solidFill>
                  <a:srgbClr val="FF0000"/>
                </a:solidFill>
              </a:rPr>
              <a:t>قرمز</a:t>
            </a:r>
          </a:p>
          <a:p>
            <a:r>
              <a:rPr lang="fa-IR" dirty="0" smtClean="0"/>
              <a:t>بیماران در </a:t>
            </a:r>
            <a:r>
              <a:rPr lang="fa-IR" dirty="0" smtClean="0">
                <a:solidFill>
                  <a:schemeClr val="accent3">
                    <a:lumMod val="50000"/>
                  </a:schemeClr>
                </a:solidFill>
              </a:rPr>
              <a:t>معرض خطر </a:t>
            </a:r>
            <a:r>
              <a:rPr lang="fa-IR" dirty="0" smtClean="0"/>
              <a:t>( مسعد زخم فشاری، خطر سقوط، ترومبو آمبولی، ریسک خودکشی، سوتغذیه،تشنج) به رنگ </a:t>
            </a:r>
            <a:r>
              <a:rPr lang="fa-IR" dirty="0" smtClean="0">
                <a:solidFill>
                  <a:schemeClr val="accent3">
                    <a:lumMod val="50000"/>
                  </a:schemeClr>
                </a:solidFill>
              </a:rPr>
              <a:t>زرد</a:t>
            </a:r>
            <a:endParaRPr lang="en-US" dirty="0">
              <a:solidFill>
                <a:schemeClr val="accent3">
                  <a:lumMod val="50000"/>
                </a:schemeClr>
              </a:solidFill>
            </a:endParaRPr>
          </a:p>
        </p:txBody>
      </p:sp>
    </p:spTree>
    <p:extLst>
      <p:ext uri="{BB962C8B-B14F-4D97-AF65-F5344CB8AC3E}">
        <p14:creationId xmlns:p14="http://schemas.microsoft.com/office/powerpoint/2010/main" val="3290471665"/>
      </p:ext>
    </p:extLst>
  </p:cSld>
  <p:clrMapOvr>
    <a:masterClrMapping/>
  </p:clrMapOvr>
  <p:transition>
    <p:cover dir="l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14282" y="1844824"/>
            <a:ext cx="8572560" cy="479888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just" rtl="1">
              <a:lnSpc>
                <a:spcPct val="150000"/>
              </a:lnSpc>
            </a:pPr>
            <a:r>
              <a:rPr lang="fa-IR" sz="2400" b="1" dirty="0" smtClean="0">
                <a:solidFill>
                  <a:srgbClr val="FF0000"/>
                </a:solidFill>
                <a:cs typeface="B Nazanin" pitchFamily="2" charset="-78"/>
              </a:rPr>
              <a:t>بیماران پر خطر، </a:t>
            </a:r>
            <a:r>
              <a:rPr lang="fa-IR" sz="2400" b="1" dirty="0" smtClean="0">
                <a:solidFill>
                  <a:schemeClr val="tx1"/>
                </a:solidFill>
                <a:cs typeface="B Nazanin" pitchFamily="2" charset="-78"/>
              </a:rPr>
              <a:t>بیمارانی هستند که به دلیل شرایط موقت یا دایمی نیاز به دریافت خدمات تشخیصی و درمانی ویژه در </a:t>
            </a:r>
            <a:r>
              <a:rPr lang="fa-IR" sz="2400" b="1" dirty="0" smtClean="0">
                <a:solidFill>
                  <a:srgbClr val="FF0000"/>
                </a:solidFill>
                <a:cs typeface="B Nazanin" pitchFamily="2" charset="-78"/>
              </a:rPr>
              <a:t>اولین فرصت </a:t>
            </a:r>
            <a:r>
              <a:rPr lang="fa-IR" sz="2400" b="1" dirty="0" smtClean="0">
                <a:solidFill>
                  <a:schemeClr val="tx1"/>
                </a:solidFill>
                <a:cs typeface="B Nazanin" pitchFamily="2" charset="-78"/>
              </a:rPr>
              <a:t>میباشند، مانند بیماران دچاردیابت، بیماریهای خود ایمن، نقص ایمنی</a:t>
            </a:r>
          </a:p>
          <a:p>
            <a:pPr algn="just" rtl="1">
              <a:lnSpc>
                <a:spcPct val="150000"/>
              </a:lnSpc>
            </a:pPr>
            <a:r>
              <a:rPr lang="fa-IR" sz="2400" b="1" dirty="0" smtClean="0">
                <a:solidFill>
                  <a:srgbClr val="FF0000"/>
                </a:solidFill>
                <a:cs typeface="B Nazanin" pitchFamily="2" charset="-78"/>
              </a:rPr>
              <a:t>بیماران اورژانس </a:t>
            </a:r>
            <a:r>
              <a:rPr lang="fa-IR" sz="2400" b="1" dirty="0" smtClean="0">
                <a:solidFill>
                  <a:schemeClr val="tx1"/>
                </a:solidFill>
                <a:cs typeface="B Nazanin" pitchFamily="2" charset="-78"/>
              </a:rPr>
              <a:t>به بیمارانی بدحالی اطلاق میشود که به هر دلیل در شرایط </a:t>
            </a:r>
            <a:r>
              <a:rPr lang="fa-IR" sz="2400" b="1" dirty="0" smtClean="0">
                <a:solidFill>
                  <a:srgbClr val="FF0000"/>
                </a:solidFill>
                <a:cs typeface="B Nazanin" pitchFamily="2" charset="-78"/>
              </a:rPr>
              <a:t>تهدید کننده حیات </a:t>
            </a:r>
            <a:r>
              <a:rPr lang="fa-IR" sz="2400" b="1" dirty="0" smtClean="0">
                <a:solidFill>
                  <a:schemeClr val="tx1"/>
                </a:solidFill>
                <a:cs typeface="B Nazanin" pitchFamily="2" charset="-78"/>
              </a:rPr>
              <a:t>قرار گرفته و ارائه مراقبتهای فوری ضرورت پایدار سازی و خروج آنها از شرایط بحرانی است. البته بیماران مراجعه کننده به بخش اورژانس در همه موارد بیمار اورژانسی نیستند</a:t>
            </a:r>
            <a:r>
              <a:rPr lang="fa-IR" sz="2400" b="1" dirty="0" smtClean="0">
                <a:cs typeface="B Nazanin" pitchFamily="2" charset="-78"/>
              </a:rPr>
              <a:t>.</a:t>
            </a:r>
            <a:endParaRPr lang="fa-IR" sz="2400" b="1" dirty="0">
              <a:solidFill>
                <a:schemeClr val="tx1"/>
              </a:solidFill>
              <a:cs typeface="B Nazanin" pitchFamily="2" charset="-78"/>
            </a:endParaRPr>
          </a:p>
        </p:txBody>
      </p:sp>
      <p:sp>
        <p:nvSpPr>
          <p:cNvPr id="3" name="Rounded Rectangle 2"/>
          <p:cNvSpPr/>
          <p:nvPr/>
        </p:nvSpPr>
        <p:spPr>
          <a:xfrm>
            <a:off x="214282" y="188640"/>
            <a:ext cx="8572560" cy="15121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lnSpc>
                <a:spcPct val="150000"/>
              </a:lnSpc>
            </a:pPr>
            <a:r>
              <a:rPr lang="fa-IR" dirty="0" smtClean="0">
                <a:solidFill>
                  <a:srgbClr val="FF0000"/>
                </a:solidFill>
                <a:cs typeface="B Titr" pitchFamily="2" charset="-78"/>
              </a:rPr>
              <a:t>درصورتی که ارزیابی اولیه پزشکی نشان دهد که بیمار در گروه پر خطر و اورژانس قراردارد، هم زمان با انجام اقدامات درمانی ضروری، ویزیت توسط پزشک از سرویس تخصصی مربوط انجام میشود.</a:t>
            </a:r>
            <a:endParaRPr lang="fa-IR" dirty="0">
              <a:solidFill>
                <a:srgbClr val="FF0000"/>
              </a:solidFill>
              <a:cs typeface="B Titr" pitchFamily="2" charset="-78"/>
            </a:endParaRPr>
          </a:p>
        </p:txBody>
      </p:sp>
    </p:spTree>
  </p:cSld>
  <p:clrMapOvr>
    <a:masterClrMapping/>
  </p:clrMapOvr>
  <p:transition>
    <p:cover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معیار ارزیابی بیماران</a:t>
            </a:r>
            <a:endParaRPr lang="en-US" dirty="0"/>
          </a:p>
        </p:txBody>
      </p:sp>
      <p:sp>
        <p:nvSpPr>
          <p:cNvPr id="3" name="Content Placeholder 2"/>
          <p:cNvSpPr>
            <a:spLocks noGrp="1"/>
          </p:cNvSpPr>
          <p:nvPr>
            <p:ph idx="1"/>
          </p:nvPr>
        </p:nvSpPr>
        <p:spPr/>
        <p:txBody>
          <a:bodyPr/>
          <a:lstStyle/>
          <a:p>
            <a:r>
              <a:rPr lang="fa-IR" dirty="0" smtClean="0"/>
              <a:t>1- وضعیت هوشیاری با معیار </a:t>
            </a:r>
            <a:r>
              <a:rPr lang="fa-IR" dirty="0" smtClean="0">
                <a:solidFill>
                  <a:srgbClr val="FF0000"/>
                </a:solidFill>
              </a:rPr>
              <a:t>گلاسکو</a:t>
            </a:r>
          </a:p>
          <a:p>
            <a:r>
              <a:rPr lang="fa-IR" dirty="0" smtClean="0"/>
              <a:t>2- وضعیت جسمی بر اساس </a:t>
            </a:r>
            <a:r>
              <a:rPr lang="fa-IR" dirty="0" smtClean="0">
                <a:solidFill>
                  <a:srgbClr val="FF0000"/>
                </a:solidFill>
              </a:rPr>
              <a:t>فرم ارزیابی اولیه</a:t>
            </a:r>
          </a:p>
          <a:p>
            <a:r>
              <a:rPr lang="fa-IR" dirty="0" smtClean="0"/>
              <a:t>3- وضعیت روحی بیمار با معیار </a:t>
            </a:r>
            <a:r>
              <a:rPr lang="fa-IR" dirty="0" smtClean="0">
                <a:solidFill>
                  <a:srgbClr val="FF0000"/>
                </a:solidFill>
              </a:rPr>
              <a:t>ریچموند</a:t>
            </a:r>
            <a:endParaRPr lang="en-US" dirty="0">
              <a:solidFill>
                <a:srgbClr val="FF0000"/>
              </a:solidFill>
            </a:endParaRPr>
          </a:p>
        </p:txBody>
      </p:sp>
    </p:spTree>
    <p:extLst>
      <p:ext uri="{BB962C8B-B14F-4D97-AF65-F5344CB8AC3E}">
        <p14:creationId xmlns:p14="http://schemas.microsoft.com/office/powerpoint/2010/main" val="3378583386"/>
      </p:ext>
    </p:extLst>
  </p:cSld>
  <p:clrMapOvr>
    <a:masterClrMapping/>
  </p:clrMapOvr>
  <p:transition>
    <p:cover dir="l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571472" y="1571612"/>
            <a:ext cx="8215370" cy="507209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t"/>
          <a:lstStyle/>
          <a:p>
            <a:pPr marL="342900" indent="-342900" algn="r" rtl="1">
              <a:lnSpc>
                <a:spcPct val="150000"/>
              </a:lnSpc>
              <a:buFont typeface="Wingdings" pitchFamily="2" charset="2"/>
              <a:buChar char="q"/>
            </a:pPr>
            <a:r>
              <a:rPr lang="fa-IR" sz="2400" b="1" dirty="0" smtClean="0">
                <a:solidFill>
                  <a:schemeClr val="tx1"/>
                </a:solidFill>
                <a:cs typeface="B Nazanin" pitchFamily="2" charset="-78"/>
              </a:rPr>
              <a:t>اطلاع کارکنان از نحوه شناسایی و نگهداری داروهای با شکل، نام و تلفظ مشابه </a:t>
            </a:r>
          </a:p>
          <a:p>
            <a:pPr marL="342900" indent="-342900" algn="r" rtl="1">
              <a:lnSpc>
                <a:spcPct val="150000"/>
              </a:lnSpc>
              <a:buFont typeface="Wingdings" pitchFamily="2" charset="2"/>
              <a:buChar char="q"/>
            </a:pPr>
            <a:r>
              <a:rPr lang="fa-IR" sz="2400" b="1" dirty="0" smtClean="0">
                <a:solidFill>
                  <a:schemeClr val="tx1"/>
                </a:solidFill>
                <a:cs typeface="B Nazanin" pitchFamily="2" charset="-78"/>
              </a:rPr>
              <a:t>برچسب داروهای با اسامی و اشکال مشابه به رنگ زرد است </a:t>
            </a:r>
          </a:p>
          <a:p>
            <a:pPr marL="342900" indent="-342900" algn="r" rtl="1">
              <a:lnSpc>
                <a:spcPct val="150000"/>
              </a:lnSpc>
              <a:buFont typeface="Wingdings" pitchFamily="2" charset="2"/>
              <a:buChar char="q"/>
            </a:pPr>
            <a:r>
              <a:rPr lang="fa-IR" sz="2400" b="1" dirty="0" smtClean="0">
                <a:solidFill>
                  <a:schemeClr val="tx1"/>
                </a:solidFill>
                <a:cs typeface="B Nazanin" pitchFamily="2" charset="-78"/>
              </a:rPr>
              <a:t> بایستی به نحوی بر روی ویال دارویی الصاق گردد که نام و مشخصات دارو قابل خواندن باشد </a:t>
            </a:r>
          </a:p>
          <a:p>
            <a:pPr marL="342900" indent="-342900" algn="r" rtl="1">
              <a:lnSpc>
                <a:spcPct val="150000"/>
              </a:lnSpc>
              <a:buFont typeface="Wingdings" pitchFamily="2" charset="2"/>
              <a:buChar char="q"/>
            </a:pPr>
            <a:r>
              <a:rPr lang="fa-IR" sz="2400" b="1" dirty="0" smtClean="0">
                <a:solidFill>
                  <a:schemeClr val="tx1"/>
                </a:solidFill>
                <a:cs typeface="B Nazanin" pitchFamily="2" charset="-78"/>
              </a:rPr>
              <a:t> جعبه محتوی ویال ها و آمپول های دارویی با اسامی و اشکال مشابه در ترالی اورژانس را با برچسب زرد نشان گذاری شود.</a:t>
            </a:r>
            <a:endParaRPr lang="fa-IR" sz="2400" b="1" dirty="0">
              <a:solidFill>
                <a:schemeClr val="tx1"/>
              </a:solidFill>
              <a:cs typeface="B Nazanin" pitchFamily="2" charset="-78"/>
            </a:endParaRPr>
          </a:p>
        </p:txBody>
      </p:sp>
      <p:sp>
        <p:nvSpPr>
          <p:cNvPr id="3" name="Rounded Rectangle 2"/>
          <p:cNvSpPr/>
          <p:nvPr/>
        </p:nvSpPr>
        <p:spPr>
          <a:xfrm>
            <a:off x="857224" y="357166"/>
            <a:ext cx="7643866" cy="10715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fa-IR" sz="2400" dirty="0" smtClean="0">
                <a:solidFill>
                  <a:srgbClr val="FF0000"/>
                </a:solidFill>
                <a:cs typeface="B Titr" pitchFamily="2" charset="-78"/>
              </a:rPr>
              <a:t>نحوه شناسایی و نگهداری داروهای با "شکل، نام و تلفظ مشابه " طبق روش پیشنهادی سازمان بهداشت جهانی صورت میپذیرد.</a:t>
            </a:r>
            <a:endParaRPr lang="fa-IR" sz="2400" dirty="0">
              <a:solidFill>
                <a:srgbClr val="FF0000"/>
              </a:solidFill>
              <a:cs typeface="B Titr" pitchFamily="2" charset="-78"/>
            </a:endParaRPr>
          </a:p>
        </p:txBody>
      </p:sp>
    </p:spTree>
    <p:extLst>
      <p:ext uri="{BB962C8B-B14F-4D97-AF65-F5344CB8AC3E}">
        <p14:creationId xmlns:p14="http://schemas.microsoft.com/office/powerpoint/2010/main" val="1206581304"/>
      </p:ext>
    </p:extLst>
  </p:cSld>
  <p:clrMapOvr>
    <a:masterClrMapping/>
  </p:clrMapOvr>
  <p:transition>
    <p:cover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79512" y="1571612"/>
            <a:ext cx="8784976" cy="507209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t"/>
          <a:lstStyle/>
          <a:p>
            <a:pPr marL="342900" indent="-342900" algn="r" rtl="1">
              <a:buFont typeface="Wingdings" pitchFamily="2" charset="2"/>
              <a:buChar char="q"/>
            </a:pPr>
            <a:r>
              <a:rPr lang="fa-IR" sz="2400" b="1" dirty="0" smtClean="0">
                <a:solidFill>
                  <a:schemeClr val="tx1"/>
                </a:solidFill>
                <a:cs typeface="B Nazanin" pitchFamily="2" charset="-78"/>
              </a:rPr>
              <a:t>اطلاع کارکنان از نحوه شناسایی داروهای پرخطربراساس مجموعه9 راه حل ایمنی سازمان بهداشت جهانی</a:t>
            </a:r>
          </a:p>
          <a:p>
            <a:pPr marL="342900" indent="-342900" algn="r" rtl="1">
              <a:buFont typeface="Wingdings" pitchFamily="2" charset="2"/>
              <a:buChar char="q"/>
            </a:pPr>
            <a:r>
              <a:rPr lang="fa-IR" sz="2400" b="1" u="sng" dirty="0" smtClean="0">
                <a:solidFill>
                  <a:schemeClr val="accent2">
                    <a:lumMod val="75000"/>
                  </a:schemeClr>
                </a:solidFill>
                <a:cs typeface="B Nazanin" pitchFamily="2" charset="-78"/>
              </a:rPr>
              <a:t>داروهای پرخطر یا داروهای با هشدار بالا، داروهایی هستند که چنانچه اشتباها مصرف شوند موجب آسیب های جبران ناپذیر میشوند</a:t>
            </a:r>
            <a:r>
              <a:rPr lang="fa-IR" sz="2400" b="1" dirty="0" smtClean="0">
                <a:solidFill>
                  <a:schemeClr val="accent2">
                    <a:lumMod val="75000"/>
                  </a:schemeClr>
                </a:solidFill>
                <a:cs typeface="B Nazanin" pitchFamily="2" charset="-78"/>
              </a:rPr>
              <a:t>.</a:t>
            </a:r>
          </a:p>
          <a:p>
            <a:pPr marL="342900" indent="-342900" algn="r" rtl="1">
              <a:buFont typeface="Wingdings" pitchFamily="2" charset="2"/>
              <a:buChar char="q"/>
            </a:pPr>
            <a:r>
              <a:rPr lang="fa-IR" sz="2400" b="1" dirty="0" smtClean="0">
                <a:solidFill>
                  <a:schemeClr val="tx1"/>
                </a:solidFill>
                <a:cs typeface="B Nazanin" pitchFamily="2" charset="-78"/>
              </a:rPr>
              <a:t>توصیه 1. ویال پتاسیم را دور از سایر داروها و در جایگاه مجزایی نگه داری نمایید.</a:t>
            </a:r>
          </a:p>
          <a:p>
            <a:pPr marL="342900" indent="-342900" algn="r" rtl="1">
              <a:buFont typeface="Wingdings" pitchFamily="2" charset="2"/>
              <a:buChar char="q"/>
            </a:pPr>
            <a:r>
              <a:rPr lang="fa-IR" sz="2400" b="1" dirty="0" smtClean="0">
                <a:solidFill>
                  <a:schemeClr val="tx1"/>
                </a:solidFill>
                <a:cs typeface="B Nazanin" pitchFamily="2" charset="-78"/>
              </a:rPr>
              <a:t>توصیه 2. محدودیت در تجویز داروهای با هشدار بالا به صورت شفاهی یا تلفنی</a:t>
            </a:r>
          </a:p>
          <a:p>
            <a:pPr marL="342900" indent="-342900" algn="r" rtl="1">
              <a:buFont typeface="Wingdings" pitchFamily="2" charset="2"/>
              <a:buChar char="q"/>
            </a:pPr>
            <a:r>
              <a:rPr lang="fa-IR" sz="2400" b="1" dirty="0" smtClean="0">
                <a:solidFill>
                  <a:schemeClr val="tx1"/>
                </a:solidFill>
                <a:cs typeface="B Nazanin" pitchFamily="2" charset="-78"/>
              </a:rPr>
              <a:t>توصیه 3. تجویز، دارودهی و آماده سازی داروهای با هشدار بالا توسط دو نفر از کادر حرفه ای بالینی</a:t>
            </a:r>
          </a:p>
          <a:p>
            <a:pPr marL="342900" indent="-342900" algn="r" rtl="1">
              <a:buFont typeface="Wingdings" pitchFamily="2" charset="2"/>
              <a:buChar char="q"/>
            </a:pPr>
            <a:r>
              <a:rPr lang="fa-IR" sz="2400" b="1" dirty="0" smtClean="0">
                <a:solidFill>
                  <a:schemeClr val="tx1"/>
                </a:solidFill>
                <a:cs typeface="B Nazanin" pitchFamily="2" charset="-78"/>
              </a:rPr>
              <a:t>توصیه 4. در انبارها، قفسه دارویی و ترالی اورژانس با برچسب قرمز رنگ " داروهای با هشدار بالا" توجه کاربران به خطر بالقوه آنها جلب شود.</a:t>
            </a:r>
            <a:endParaRPr lang="fa-IR" sz="2400" b="1" dirty="0">
              <a:solidFill>
                <a:schemeClr val="tx1"/>
              </a:solidFill>
              <a:cs typeface="B Nazanin" pitchFamily="2" charset="-78"/>
            </a:endParaRPr>
          </a:p>
        </p:txBody>
      </p:sp>
      <p:sp>
        <p:nvSpPr>
          <p:cNvPr id="3" name="Rounded Rectangle 2"/>
          <p:cNvSpPr/>
          <p:nvPr/>
        </p:nvSpPr>
        <p:spPr>
          <a:xfrm>
            <a:off x="714348" y="357166"/>
            <a:ext cx="7858180" cy="10715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lnSpc>
                <a:spcPct val="150000"/>
              </a:lnSpc>
            </a:pPr>
            <a:r>
              <a:rPr lang="fa-IR" sz="2400" dirty="0" smtClean="0">
                <a:solidFill>
                  <a:srgbClr val="FF0000"/>
                </a:solidFill>
                <a:cs typeface="B Titr" pitchFamily="2" charset="-78"/>
              </a:rPr>
              <a:t>شناسایی، انبارش، نسخه نویسی و دارو دهی " داروهای پر خطر " طبق روش پیشنهادی سازمان بهداشت جهانی صورت میپذیرد.</a:t>
            </a:r>
            <a:endParaRPr lang="fa-IR" sz="2400" dirty="0">
              <a:solidFill>
                <a:srgbClr val="FF0000"/>
              </a:solidFill>
              <a:cs typeface="B Titr" pitchFamily="2" charset="-78"/>
            </a:endParaRPr>
          </a:p>
        </p:txBody>
      </p:sp>
    </p:spTree>
    <p:extLst>
      <p:ext uri="{BB962C8B-B14F-4D97-AF65-F5344CB8AC3E}">
        <p14:creationId xmlns:p14="http://schemas.microsoft.com/office/powerpoint/2010/main" val="2861114497"/>
      </p:ext>
    </p:extLst>
  </p:cSld>
  <p:clrMapOvr>
    <a:masterClrMapping/>
  </p:clrMapOvr>
  <p:transition>
    <p:cover dir="lu"/>
  </p:transition>
  <p:timing>
    <p:tnLst>
      <p:par>
        <p:cTn id="1" dur="indefinite" restart="never" nodeType="tmRoot"/>
      </p:par>
    </p:tnLst>
  </p:timing>
</p:sld>
</file>

<file path=ppt/theme/theme1.xml><?xml version="1.0" encoding="utf-8"?>
<a:theme xmlns:a="http://schemas.openxmlformats.org/drawingml/2006/main" name="Kil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2705</TotalTime>
  <Words>835</Words>
  <Application>Microsoft Office PowerPoint</Application>
  <PresentationFormat>On-screen Show (4:3)</PresentationFormat>
  <Paragraphs>88</Paragraphs>
  <Slides>18</Slides>
  <Notes>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18</vt:i4>
      </vt:variant>
    </vt:vector>
  </HeadingPairs>
  <TitlesOfParts>
    <vt:vector size="32" baseType="lpstr">
      <vt:lpstr>0 Homa</vt:lpstr>
      <vt:lpstr>2  Mitra</vt:lpstr>
      <vt:lpstr>2  Nazanin</vt:lpstr>
      <vt:lpstr>2  Titr</vt:lpstr>
      <vt:lpstr>Arial</vt:lpstr>
      <vt:lpstr>B Nazanin</vt:lpstr>
      <vt:lpstr>B Titr</vt:lpstr>
      <vt:lpstr>Calibri</vt:lpstr>
      <vt:lpstr>IranNastaliq</vt:lpstr>
      <vt:lpstr>Rockwell</vt:lpstr>
      <vt:lpstr>Times New Roman</vt:lpstr>
      <vt:lpstr>Wingdings</vt:lpstr>
      <vt:lpstr>Kilter</vt:lpstr>
      <vt:lpstr>Office Theme</vt:lpstr>
      <vt:lpstr>PowerPoint Presentation</vt:lpstr>
      <vt:lpstr>PowerPoint Presentation</vt:lpstr>
      <vt:lpstr>PowerPoint Presentation</vt:lpstr>
      <vt:lpstr>شناسایی صحیح بیمار</vt:lpstr>
      <vt:lpstr>رنگ دستبند</vt:lpstr>
      <vt:lpstr>PowerPoint Presentation</vt:lpstr>
      <vt:lpstr>معیار ارزیابی بیماران</vt:lpstr>
      <vt:lpstr>PowerPoint Presentation</vt:lpstr>
      <vt:lpstr>PowerPoint Presentation</vt:lpstr>
      <vt:lpstr>PowerPoint Presentation</vt:lpstr>
      <vt:lpstr>PowerPoint Presentation</vt:lpstr>
      <vt:lpstr>PowerPoint Presentation</vt:lpstr>
      <vt:lpstr>تلفیق دارویی</vt:lpstr>
      <vt:lpstr>فرهنگ ایمنی بیمار</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Audit ممیزی بالینی</dc:title>
  <dc:creator>Behnam</dc:creator>
  <cp:lastModifiedBy>his</cp:lastModifiedBy>
  <cp:revision>581</cp:revision>
  <dcterms:created xsi:type="dcterms:W3CDTF">2006-08-16T00:00:00Z</dcterms:created>
  <dcterms:modified xsi:type="dcterms:W3CDTF">2024-06-08T05:15:24Z</dcterms:modified>
</cp:coreProperties>
</file>